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6"/>
  </p:notesMasterIdLst>
  <p:sldIdLst>
    <p:sldId id="256" r:id="rId2"/>
    <p:sldId id="257" r:id="rId3"/>
    <p:sldId id="258" r:id="rId4"/>
    <p:sldId id="259" r:id="rId5"/>
    <p:sldId id="267" r:id="rId6"/>
    <p:sldId id="260" r:id="rId7"/>
    <p:sldId id="261" r:id="rId8"/>
    <p:sldId id="262" r:id="rId9"/>
    <p:sldId id="268" r:id="rId10"/>
    <p:sldId id="269" r:id="rId11"/>
    <p:sldId id="270" r:id="rId12"/>
    <p:sldId id="263" r:id="rId13"/>
    <p:sldId id="264" r:id="rId14"/>
    <p:sldId id="266" r:id="rId15"/>
  </p:sldIdLst>
  <p:sldSz cx="9144000" cy="5143500" type="screen16x9"/>
  <p:notesSz cx="6858000" cy="9144000"/>
  <p:embeddedFontLst>
    <p:embeddedFont>
      <p:font typeface="Aptos" panose="020B0004020202020204" pitchFamily="34" charset="0"/>
      <p:regular r:id="rId17"/>
      <p:bold r:id="rId18"/>
    </p:embeddedFont>
    <p:embeddedFont>
      <p:font typeface="book antiqua" panose="02040602050305030304" pitchFamily="18" charset="0"/>
      <p:regular r:id="rId19"/>
      <p:bold r:id="rId20"/>
      <p:italic r:id="rId21"/>
      <p:boldItalic r:id="rId22"/>
    </p:embeddedFont>
    <p:embeddedFont>
      <p:font typeface="Lato" panose="020F0502020204030203" pitchFamily="34" charset="0"/>
      <p:regular r:id="rId23"/>
      <p:bold r:id="rId24"/>
      <p:italic r:id="rId25"/>
      <p:boldItalic r:id="rId26"/>
    </p:embeddedFont>
    <p:embeddedFont>
      <p:font typeface="Raleway"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Roboto Mono" panose="00000009000000000000" pitchFamily="49"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4fdef2725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4fdef2725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fdef2725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fdef2725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AIR QUALITY INDEX</a:t>
            </a:r>
          </a:p>
          <a:p>
            <a:pPr marL="0" lvl="0" indent="0" algn="l" rtl="0">
              <a:spcBef>
                <a:spcPts val="0"/>
              </a:spcBef>
              <a:spcAft>
                <a:spcPts val="0"/>
              </a:spcAft>
              <a:buNone/>
            </a:pPr>
            <a:endParaRPr lang="en-GB" sz="4800" dirty="0">
              <a:solidFill>
                <a:srgbClr val="000000"/>
              </a:solidFill>
            </a:endParaRPr>
          </a:p>
        </p:txBody>
      </p:sp>
      <p:sp>
        <p:nvSpPr>
          <p:cNvPr id="177" name="Google Shape;177;p18"/>
          <p:cNvSpPr txBox="1">
            <a:spLocks noGrp="1"/>
          </p:cNvSpPr>
          <p:nvPr>
            <p:ph type="subTitle" idx="1"/>
          </p:nvPr>
        </p:nvSpPr>
        <p:spPr>
          <a:xfrm>
            <a:off x="726450" y="2716550"/>
            <a:ext cx="7688100" cy="11492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b="1" dirty="0"/>
              <a:t>AJAY V G</a:t>
            </a:r>
            <a:endParaRPr sz="1700" b="1" dirty="0"/>
          </a:p>
          <a:p>
            <a:pPr marL="0" lvl="0" indent="0" algn="l" rtl="0">
              <a:spcBef>
                <a:spcPts val="0"/>
              </a:spcBef>
              <a:spcAft>
                <a:spcPts val="0"/>
              </a:spcAft>
              <a:buNone/>
            </a:pPr>
            <a:r>
              <a:rPr lang="en-GB" sz="1700" b="1" dirty="0"/>
              <a:t>PGDDM34</a:t>
            </a:r>
            <a:endParaRPr sz="1700" b="1" dirty="0"/>
          </a:p>
          <a:p>
            <a:pPr marL="0" lvl="0" indent="0" algn="l" rtl="0">
              <a:spcBef>
                <a:spcPts val="0"/>
              </a:spcBef>
              <a:spcAft>
                <a:spcPts val="0"/>
              </a:spcAft>
              <a:buNone/>
            </a:pPr>
            <a:endParaRPr sz="1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1CA7EEA-9E63-C04C-45A8-E95147F6A7CF}"/>
              </a:ext>
            </a:extLst>
          </p:cNvPr>
          <p:cNvSpPr>
            <a:spLocks noGrp="1"/>
          </p:cNvSpPr>
          <p:nvPr>
            <p:ph type="body" idx="1"/>
          </p:nvPr>
        </p:nvSpPr>
        <p:spPr>
          <a:xfrm>
            <a:off x="721224" y="1196898"/>
            <a:ext cx="7612453" cy="3665034"/>
          </a:xfrm>
        </p:spPr>
        <p:txBody>
          <a:bodyPr/>
          <a:lstStyle/>
          <a:p>
            <a:pPr>
              <a:lnSpc>
                <a:spcPct val="200000"/>
              </a:lnSpc>
            </a:pPr>
            <a:r>
              <a:rPr lang="en-IN" b="1" i="0" dirty="0">
                <a:solidFill>
                  <a:srgbClr val="000000"/>
                </a:solidFill>
                <a:effectLst/>
                <a:latin typeface="Aptos" panose="020B0004020202020204" pitchFamily="34" charset="0"/>
              </a:rPr>
              <a:t>Regularly maintain your car</a:t>
            </a:r>
            <a:endParaRPr lang="en-IN"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 Purchase and opt for green electricity at all times</a:t>
            </a:r>
            <a:endParaRPr lang="en-US" b="1" i="0" dirty="0">
              <a:solidFill>
                <a:srgbClr val="212529"/>
              </a:solidFill>
              <a:effectLst/>
              <a:latin typeface="Aptos" panose="020B0004020202020204" pitchFamily="34" charset="0"/>
            </a:endParaRPr>
          </a:p>
          <a:p>
            <a:pPr>
              <a:lnSpc>
                <a:spcPct val="200000"/>
              </a:lnSpc>
            </a:pPr>
            <a:r>
              <a:rPr lang="en-IN" b="1" i="0" dirty="0">
                <a:solidFill>
                  <a:srgbClr val="000000"/>
                </a:solidFill>
                <a:effectLst/>
                <a:latin typeface="Aptos" panose="020B0004020202020204" pitchFamily="34" charset="0"/>
              </a:rPr>
              <a:t>Drive Smart</a:t>
            </a:r>
            <a:endParaRPr lang="en-IN" b="1" i="0" dirty="0">
              <a:solidFill>
                <a:srgbClr val="212529"/>
              </a:solidFill>
              <a:effectLst/>
              <a:latin typeface="Aptos" panose="020B0004020202020204" pitchFamily="34" charset="0"/>
            </a:endParaRPr>
          </a:p>
          <a:p>
            <a:pPr>
              <a:lnSpc>
                <a:spcPct val="200000"/>
              </a:lnSpc>
            </a:pPr>
            <a:r>
              <a:rPr lang="en-IN" b="1" i="0" dirty="0">
                <a:solidFill>
                  <a:srgbClr val="000000"/>
                </a:solidFill>
                <a:effectLst/>
                <a:latin typeface="Aptos" panose="020B0004020202020204" pitchFamily="34" charset="0"/>
              </a:rPr>
              <a:t>Stop junk mail subscription</a:t>
            </a:r>
            <a:endParaRPr lang="en-IN"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Keep a regular check on the HVAC system</a:t>
            </a:r>
            <a:endParaRPr lang="en-US" b="1" i="0" dirty="0">
              <a:solidFill>
                <a:srgbClr val="212529"/>
              </a:solidFill>
              <a:effectLst/>
              <a:latin typeface="Aptos" panose="020B0004020202020204" pitchFamily="34" charset="0"/>
            </a:endParaRPr>
          </a:p>
          <a:p>
            <a:pPr>
              <a:lnSpc>
                <a:spcPct val="200000"/>
              </a:lnSpc>
            </a:pPr>
            <a:r>
              <a:rPr lang="en-IN" b="1" i="0" dirty="0">
                <a:solidFill>
                  <a:srgbClr val="000000"/>
                </a:solidFill>
                <a:effectLst/>
                <a:latin typeface="Aptos" panose="020B0004020202020204" pitchFamily="34" charset="0"/>
              </a:rPr>
              <a:t>Quit smoking</a:t>
            </a:r>
            <a:endParaRPr lang="en-IN"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Only use Energy Star appliances</a:t>
            </a:r>
            <a:endParaRPr lang="en-US"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Restrict the use of gasoline machine</a:t>
            </a:r>
            <a:endParaRPr lang="en-US"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Do not use harmful chemicals</a:t>
            </a:r>
            <a:endParaRPr lang="en-US" b="1" i="0" dirty="0">
              <a:solidFill>
                <a:srgbClr val="212529"/>
              </a:solidFill>
              <a:effectLst/>
              <a:latin typeface="Aptos" panose="020B0004020202020204" pitchFamily="34" charset="0"/>
            </a:endParaRPr>
          </a:p>
          <a:p>
            <a:pPr>
              <a:lnSpc>
                <a:spcPct val="200000"/>
              </a:lnSpc>
            </a:pPr>
            <a:endParaRPr lang="en-IN" dirty="0">
              <a:latin typeface="Aptos" panose="020B0004020202020204" pitchFamily="34" charset="0"/>
            </a:endParaRPr>
          </a:p>
        </p:txBody>
      </p:sp>
    </p:spTree>
    <p:extLst>
      <p:ext uri="{BB962C8B-B14F-4D97-AF65-F5344CB8AC3E}">
        <p14:creationId xmlns:p14="http://schemas.microsoft.com/office/powerpoint/2010/main" val="3429217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4FFB0A-911D-3739-E210-597D73322448}"/>
              </a:ext>
            </a:extLst>
          </p:cNvPr>
          <p:cNvSpPr>
            <a:spLocks noGrp="1"/>
          </p:cNvSpPr>
          <p:nvPr>
            <p:ph type="body" idx="1"/>
          </p:nvPr>
        </p:nvSpPr>
        <p:spPr>
          <a:xfrm>
            <a:off x="721224" y="1345580"/>
            <a:ext cx="7701663" cy="3033645"/>
          </a:xfrm>
        </p:spPr>
        <p:txBody>
          <a:bodyPr/>
          <a:lstStyle/>
          <a:p>
            <a:pPr algn="l" fontAlgn="base"/>
            <a:r>
              <a:rPr lang="en-US" b="1" i="0" dirty="0">
                <a:solidFill>
                  <a:srgbClr val="000000"/>
                </a:solidFill>
                <a:effectLst/>
                <a:latin typeface="book antiqua" panose="02040602050305030304" pitchFamily="18" charset="0"/>
              </a:rPr>
              <a:t>To help reduce air pollution, encourage your friends and family to:</a:t>
            </a:r>
            <a:endParaRPr lang="en-US" b="1" i="0" dirty="0">
              <a:solidFill>
                <a:srgbClr val="212529"/>
              </a:solidFill>
              <a:effectLst/>
              <a:latin typeface="Roboto" panose="02000000000000000000" pitchFamily="2"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Carpool with colleagues or friends</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When buying a new car, choose the lowest-polluting car</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Use public transport</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Replace air conditioning with a fan</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Use recycled materials</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Use water-based paints and cleaning products</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err="1">
                <a:solidFill>
                  <a:srgbClr val="000000"/>
                </a:solidFill>
                <a:effectLst/>
                <a:latin typeface="Aptos" panose="020B0004020202020204" pitchFamily="34" charset="0"/>
              </a:rPr>
              <a:t>Opt</a:t>
            </a:r>
            <a:r>
              <a:rPr lang="en-US" b="0" i="0" dirty="0">
                <a:solidFill>
                  <a:srgbClr val="000000"/>
                </a:solidFill>
                <a:effectLst/>
                <a:latin typeface="Aptos" panose="020B0004020202020204" pitchFamily="34" charset="0"/>
              </a:rPr>
              <a:t> for natural gas instead of charcoal</a:t>
            </a:r>
            <a:endParaRPr lang="en-US" b="0" i="0" dirty="0">
              <a:solidFill>
                <a:srgbClr val="212529"/>
              </a:solidFill>
              <a:effectLst/>
              <a:latin typeface="Aptos" panose="020B0004020202020204" pitchFamily="34" charset="0"/>
            </a:endParaRPr>
          </a:p>
          <a:p>
            <a:pPr algn="l" fontAlgn="base">
              <a:lnSpc>
                <a:spcPct val="150000"/>
              </a:lnSpc>
              <a:buFont typeface="Arial" panose="020B0604020202020204" pitchFamily="34" charset="0"/>
              <a:buChar char="•"/>
            </a:pPr>
            <a:r>
              <a:rPr lang="en-US" b="0" i="0" dirty="0">
                <a:solidFill>
                  <a:srgbClr val="000000"/>
                </a:solidFill>
                <a:effectLst/>
                <a:latin typeface="Aptos" panose="020B0004020202020204" pitchFamily="34" charset="0"/>
              </a:rPr>
              <a:t>Utilize solar and wind energy</a:t>
            </a:r>
            <a:endParaRPr lang="en-US" b="0" i="0" dirty="0">
              <a:solidFill>
                <a:srgbClr val="212529"/>
              </a:solidFill>
              <a:effectLst/>
              <a:latin typeface="Aptos" panose="020B0004020202020204" pitchFamily="34" charset="0"/>
            </a:endParaRPr>
          </a:p>
          <a:p>
            <a:pPr marL="146050" indent="0">
              <a:buNone/>
            </a:pPr>
            <a:endParaRPr lang="en-IN" dirty="0"/>
          </a:p>
        </p:txBody>
      </p:sp>
    </p:spTree>
    <p:extLst>
      <p:ext uri="{BB962C8B-B14F-4D97-AF65-F5344CB8AC3E}">
        <p14:creationId xmlns:p14="http://schemas.microsoft.com/office/powerpoint/2010/main" val="1042098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5"/>
          <p:cNvSpPr txBox="1">
            <a:spLocks noGrp="1"/>
          </p:cNvSpPr>
          <p:nvPr>
            <p:ph type="title"/>
          </p:nvPr>
        </p:nvSpPr>
        <p:spPr>
          <a:xfrm>
            <a:off x="730000" y="1318650"/>
            <a:ext cx="6742200" cy="53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295" name="Google Shape;295;p25"/>
          <p:cNvSpPr txBox="1">
            <a:spLocks noGrp="1"/>
          </p:cNvSpPr>
          <p:nvPr>
            <p:ph type="body" idx="1"/>
          </p:nvPr>
        </p:nvSpPr>
        <p:spPr>
          <a:xfrm>
            <a:off x="721225" y="1965725"/>
            <a:ext cx="7901100" cy="2413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050" dirty="0">
                <a:solidFill>
                  <a:srgbClr val="000000"/>
                </a:solidFill>
                <a:highlight>
                  <a:srgbClr val="FFFFFF"/>
                </a:highlight>
                <a:latin typeface="Arial"/>
                <a:ea typeface="Arial"/>
                <a:cs typeface="Arial"/>
                <a:sym typeface="Arial"/>
              </a:rPr>
              <a:t>Based on the exploratory data analysis (EDA) conducted on the provided air quality dataset, the following conclusions can be drawn</a:t>
            </a:r>
            <a:endParaRPr sz="1050" dirty="0">
              <a:solidFill>
                <a:srgbClr val="000000"/>
              </a:solidFill>
              <a:highlight>
                <a:srgbClr val="FFFFFF"/>
              </a:highlight>
              <a:latin typeface="Arial"/>
              <a:ea typeface="Arial"/>
              <a:cs typeface="Arial"/>
              <a:sym typeface="Arial"/>
            </a:endParaRPr>
          </a:p>
          <a:p>
            <a:pPr marL="457200" lvl="0" indent="-295275" algn="l" rtl="0">
              <a:lnSpc>
                <a:spcPct val="150000"/>
              </a:lnSpc>
              <a:spcBef>
                <a:spcPts val="1600"/>
              </a:spcBef>
              <a:spcAft>
                <a:spcPts val="0"/>
              </a:spcAft>
              <a:buClr>
                <a:srgbClr val="000000"/>
              </a:buClr>
              <a:buSzPts val="1050"/>
              <a:buFont typeface="Arial"/>
              <a:buChar char="●"/>
            </a:pPr>
            <a:r>
              <a:rPr lang="en-GB" sz="1050" b="1" dirty="0">
                <a:solidFill>
                  <a:srgbClr val="000000"/>
                </a:solidFill>
                <a:latin typeface="Arial"/>
                <a:ea typeface="Arial"/>
                <a:cs typeface="Arial"/>
                <a:sym typeface="Arial"/>
              </a:rPr>
              <a:t>Overall Air Quality:</a:t>
            </a:r>
            <a:r>
              <a:rPr lang="en-GB" sz="1050" dirty="0">
                <a:solidFill>
                  <a:srgbClr val="000000"/>
                </a:solidFill>
                <a:latin typeface="Arial"/>
                <a:ea typeface="Arial"/>
                <a:cs typeface="Arial"/>
                <a:sym typeface="Arial"/>
              </a:rPr>
              <a:t> The majority of the recorded AQI values fall within the "Good" to "Moderate" categories, indicating relatively acceptable air quality in many locations. However, there are also instances of higher AQI values, indicating poorer air quality.</a:t>
            </a:r>
            <a:endParaRPr sz="1050" dirty="0">
              <a:solidFill>
                <a:srgbClr val="000000"/>
              </a:solidFill>
              <a:latin typeface="Arial"/>
              <a:ea typeface="Arial"/>
              <a:cs typeface="Arial"/>
              <a:sym typeface="Arial"/>
            </a:endParaRPr>
          </a:p>
          <a:p>
            <a:pPr marL="457200" lvl="0" indent="-295275" algn="l" rtl="0">
              <a:lnSpc>
                <a:spcPct val="150000"/>
              </a:lnSpc>
              <a:spcBef>
                <a:spcPts val="0"/>
              </a:spcBef>
              <a:spcAft>
                <a:spcPts val="0"/>
              </a:spcAft>
              <a:buClr>
                <a:srgbClr val="000000"/>
              </a:buClr>
              <a:buSzPts val="1050"/>
              <a:buFont typeface="Arial"/>
              <a:buChar char="●"/>
            </a:pPr>
            <a:r>
              <a:rPr lang="en-GB" sz="1050" b="1" dirty="0">
                <a:solidFill>
                  <a:srgbClr val="000000"/>
                </a:solidFill>
                <a:latin typeface="Arial"/>
                <a:ea typeface="Arial"/>
                <a:cs typeface="Arial"/>
                <a:sym typeface="Arial"/>
              </a:rPr>
              <a:t>Pollutant Contribution:</a:t>
            </a:r>
            <a:r>
              <a:rPr lang="en-GB" sz="1050" dirty="0">
                <a:solidFill>
                  <a:srgbClr val="000000"/>
                </a:solidFill>
                <a:latin typeface="Arial"/>
                <a:ea typeface="Arial"/>
                <a:cs typeface="Arial"/>
                <a:sym typeface="Arial"/>
              </a:rPr>
              <a:t> Among the pollutants measured, PM2.5, NO2, CO, and Ozone are the major contributors to air pollution. These pollutants show varying levels of correlation with each other, suggesting potential interactions and shared sources.</a:t>
            </a:r>
            <a:endParaRPr sz="1050" dirty="0">
              <a:solidFill>
                <a:srgbClr val="000000"/>
              </a:solidFill>
              <a:latin typeface="Arial"/>
              <a:ea typeface="Arial"/>
              <a:cs typeface="Arial"/>
              <a:sym typeface="Arial"/>
            </a:endParaRPr>
          </a:p>
          <a:p>
            <a:pPr marL="0" lvl="0" indent="0" algn="l" rtl="0">
              <a:lnSpc>
                <a:spcPct val="150000"/>
              </a:lnSpc>
              <a:spcBef>
                <a:spcPts val="1500"/>
              </a:spcBef>
              <a:spcAft>
                <a:spcPts val="1600"/>
              </a:spcAft>
              <a:buNone/>
            </a:pPr>
            <a:endParaRPr sz="1050" dirty="0">
              <a:solidFill>
                <a:srgbClr val="000000"/>
              </a:solidFill>
              <a:highlight>
                <a:srgbClr val="FFFFFF"/>
              </a:highlight>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6"/>
          <p:cNvSpPr txBox="1">
            <a:spLocks noGrp="1"/>
          </p:cNvSpPr>
          <p:nvPr>
            <p:ph type="body" idx="1"/>
          </p:nvPr>
        </p:nvSpPr>
        <p:spPr>
          <a:xfrm>
            <a:off x="721225" y="1485500"/>
            <a:ext cx="8078100" cy="2893800"/>
          </a:xfrm>
          <a:prstGeom prst="rect">
            <a:avLst/>
          </a:prstGeom>
        </p:spPr>
        <p:txBody>
          <a:bodyPr spcFirstLastPara="1" wrap="square" lIns="91425" tIns="91425" rIns="91425" bIns="91425" anchor="t" anchorCtr="0">
            <a:noAutofit/>
          </a:bodyPr>
          <a:lstStyle/>
          <a:p>
            <a:pPr marL="457200" lvl="0" indent="-295275" algn="l" rtl="0">
              <a:lnSpc>
                <a:spcPct val="150000"/>
              </a:lnSpc>
              <a:spcBef>
                <a:spcPts val="1200"/>
              </a:spcBef>
              <a:spcAft>
                <a:spcPts val="0"/>
              </a:spcAft>
              <a:buClr>
                <a:srgbClr val="000000"/>
              </a:buClr>
              <a:buSzPts val="1050"/>
              <a:buFont typeface="Arial"/>
              <a:buChar char="●"/>
            </a:pPr>
            <a:r>
              <a:rPr lang="en-GB" sz="1050" b="1" dirty="0">
                <a:solidFill>
                  <a:srgbClr val="000000"/>
                </a:solidFill>
                <a:latin typeface="Arial"/>
                <a:ea typeface="Arial"/>
                <a:cs typeface="Arial"/>
                <a:sym typeface="Arial"/>
              </a:rPr>
              <a:t>Top Polluted Countries:</a:t>
            </a:r>
            <a:r>
              <a:rPr lang="en-GB" sz="1050" dirty="0">
                <a:solidFill>
                  <a:srgbClr val="000000"/>
                </a:solidFill>
                <a:latin typeface="Arial"/>
                <a:ea typeface="Arial"/>
                <a:cs typeface="Arial"/>
                <a:sym typeface="Arial"/>
              </a:rPr>
              <a:t> The analysis highlights the countries with consistently poor air quality based on the recorded AQI values. Identifying these countries can aid in directing resources and interventions to improve air quality in those regions.</a:t>
            </a:r>
            <a:endParaRPr sz="1050" dirty="0">
              <a:solidFill>
                <a:srgbClr val="000000"/>
              </a:solidFill>
              <a:latin typeface="Arial"/>
              <a:ea typeface="Arial"/>
              <a:cs typeface="Arial"/>
              <a:sym typeface="Arial"/>
            </a:endParaRPr>
          </a:p>
          <a:p>
            <a:pPr marL="457200" lvl="0" indent="-295275" algn="l" rtl="0">
              <a:lnSpc>
                <a:spcPct val="150000"/>
              </a:lnSpc>
              <a:spcBef>
                <a:spcPts val="0"/>
              </a:spcBef>
              <a:spcAft>
                <a:spcPts val="0"/>
              </a:spcAft>
              <a:buClr>
                <a:srgbClr val="000000"/>
              </a:buClr>
              <a:buSzPts val="1050"/>
              <a:buFont typeface="Arial"/>
              <a:buChar char="●"/>
            </a:pPr>
            <a:r>
              <a:rPr lang="en-GB" sz="1050" b="1" dirty="0">
                <a:solidFill>
                  <a:srgbClr val="000000"/>
                </a:solidFill>
                <a:latin typeface="Arial"/>
                <a:ea typeface="Arial"/>
                <a:cs typeface="Arial"/>
                <a:sym typeface="Arial"/>
              </a:rPr>
              <a:t>Geospatial Analysis:</a:t>
            </a:r>
            <a:r>
              <a:rPr lang="en-GB" sz="1050" dirty="0">
                <a:solidFill>
                  <a:srgbClr val="000000"/>
                </a:solidFill>
                <a:latin typeface="Arial"/>
                <a:ea typeface="Arial"/>
                <a:cs typeface="Arial"/>
                <a:sym typeface="Arial"/>
              </a:rPr>
              <a:t> Visualizing the geographic distribution of air quality using latitude and longitude coordinates helps identify areas with higher pollution levels. Certain regions may exhibit clusters of polluted areas, indicating localized sources of pollution.</a:t>
            </a:r>
            <a:endParaRPr sz="1050" dirty="0">
              <a:solidFill>
                <a:srgbClr val="000000"/>
              </a:solidFill>
              <a:latin typeface="Arial"/>
              <a:ea typeface="Arial"/>
              <a:cs typeface="Arial"/>
              <a:sym typeface="Arial"/>
            </a:endParaRPr>
          </a:p>
          <a:p>
            <a:pPr marL="0" lvl="0" indent="0" algn="l" rtl="0">
              <a:lnSpc>
                <a:spcPct val="150000"/>
              </a:lnSpc>
              <a:spcBef>
                <a:spcPts val="1500"/>
              </a:spcBef>
              <a:spcAft>
                <a:spcPts val="0"/>
              </a:spcAft>
              <a:buNone/>
            </a:pPr>
            <a:r>
              <a:rPr lang="en-GB" sz="1050" dirty="0">
                <a:solidFill>
                  <a:srgbClr val="000000"/>
                </a:solidFill>
                <a:highlight>
                  <a:srgbClr val="FFFFFF"/>
                </a:highlight>
                <a:latin typeface="Arial"/>
                <a:ea typeface="Arial"/>
                <a:cs typeface="Arial"/>
                <a:sym typeface="Arial"/>
              </a:rPr>
              <a:t>In conclusion, the EDA provides valuable insights into air quality, pollutant contributions, geographical patterns, and potential avenues for further analysis. These findings can inform decision-making processes, policy formulation, and targeted interventions aimed at improving air quality and </a:t>
            </a:r>
            <a:r>
              <a:rPr lang="en-GB" sz="1050" dirty="0" err="1">
                <a:solidFill>
                  <a:srgbClr val="000000"/>
                </a:solidFill>
                <a:highlight>
                  <a:srgbClr val="FFFFFF"/>
                </a:highlight>
                <a:latin typeface="Arial"/>
                <a:ea typeface="Arial"/>
                <a:cs typeface="Arial"/>
                <a:sym typeface="Arial"/>
              </a:rPr>
              <a:t>mitiga</a:t>
            </a:r>
            <a:endParaRPr sz="1050" dirty="0">
              <a:solidFill>
                <a:srgbClr val="000000"/>
              </a:solidFill>
              <a:latin typeface="Arial"/>
              <a:ea typeface="Arial"/>
              <a:cs typeface="Arial"/>
              <a:sym typeface="Arial"/>
            </a:endParaRPr>
          </a:p>
          <a:p>
            <a:pPr marL="0" lvl="0" indent="0" algn="l" rtl="0">
              <a:lnSpc>
                <a:spcPct val="150000"/>
              </a:lnSpc>
              <a:spcBef>
                <a:spcPts val="1500"/>
              </a:spcBef>
              <a:spcAft>
                <a:spcPts val="16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8"/>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183" name="Google Shape;183;p19"/>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B5B5B5"/>
              </a:buClr>
              <a:buSzPts val="1500"/>
              <a:buFont typeface="Arial"/>
              <a:buChar char="●"/>
            </a:pPr>
            <a:r>
              <a:rPr lang="en-GB" sz="1500" dirty="0">
                <a:solidFill>
                  <a:schemeClr val="bg1"/>
                </a:solidFill>
                <a:highlight>
                  <a:srgbClr val="000000"/>
                </a:highlight>
                <a:latin typeface="Arial"/>
                <a:ea typeface="Arial"/>
                <a:cs typeface="Arial"/>
                <a:sym typeface="Arial"/>
              </a:rPr>
              <a:t>The goal of this dataset is to provide valuable insights into the air quality of different regions, allowing researchers and policymakers to make informed decisions on how to address the issue of air pollution.</a:t>
            </a:r>
            <a:endParaRPr sz="1100" dirty="0">
              <a:solidFill>
                <a:schemeClr val="bg1"/>
              </a:solidFill>
              <a:highlight>
                <a:srgbClr val="000000"/>
              </a:highlight>
            </a:endParaRPr>
          </a:p>
        </p:txBody>
      </p:sp>
      <p:pic>
        <p:nvPicPr>
          <p:cNvPr id="184" name="Google Shape;184;p19"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0"/>
          <p:cNvSpPr txBox="1">
            <a:spLocks noGrp="1"/>
          </p:cNvSpPr>
          <p:nvPr>
            <p:ph type="title"/>
          </p:nvPr>
        </p:nvSpPr>
        <p:spPr>
          <a:xfrm>
            <a:off x="817925" y="7402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0" name="Google Shape;190;p20"/>
          <p:cNvSpPr/>
          <p:nvPr/>
        </p:nvSpPr>
        <p:spPr>
          <a:xfrm>
            <a:off x="1438715" y="21690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191" name="Google Shape;191;p20"/>
          <p:cNvSpPr txBox="1">
            <a:spLocks noGrp="1"/>
          </p:cNvSpPr>
          <p:nvPr>
            <p:ph type="body" idx="1"/>
          </p:nvPr>
        </p:nvSpPr>
        <p:spPr>
          <a:xfrm>
            <a:off x="1885613" y="1807525"/>
            <a:ext cx="7002000" cy="1404026"/>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500" dirty="0">
                <a:solidFill>
                  <a:srgbClr val="B5B5B5"/>
                </a:solidFill>
                <a:latin typeface="Arial"/>
                <a:ea typeface="Arial"/>
                <a:cs typeface="Arial"/>
                <a:sym typeface="Arial"/>
              </a:rPr>
              <a:t>This dataset is a merger of two separate datasets, one containing information about cities and their corresponding latitude and longitude coordinates, and the other containing data on air pollution levels in countries across the world. By combining these two datasets, we can now </a:t>
            </a:r>
            <a:r>
              <a:rPr lang="en-GB" sz="1500" dirty="0" err="1">
                <a:solidFill>
                  <a:srgbClr val="B5B5B5"/>
                </a:solidFill>
                <a:latin typeface="Arial"/>
                <a:ea typeface="Arial"/>
                <a:cs typeface="Arial"/>
                <a:sym typeface="Arial"/>
              </a:rPr>
              <a:t>analyze</a:t>
            </a:r>
            <a:r>
              <a:rPr lang="en-GB" sz="1500" dirty="0">
                <a:solidFill>
                  <a:srgbClr val="B5B5B5"/>
                </a:solidFill>
                <a:latin typeface="Arial"/>
                <a:ea typeface="Arial"/>
                <a:cs typeface="Arial"/>
                <a:sym typeface="Arial"/>
              </a:rPr>
              <a:t> and compare air quality indices across different cities in various countries.</a:t>
            </a:r>
            <a:endParaRPr sz="1100" dirty="0"/>
          </a:p>
        </p:txBody>
      </p:sp>
      <p:sp>
        <p:nvSpPr>
          <p:cNvPr id="192" name="Google Shape;192;p20"/>
          <p:cNvSpPr/>
          <p:nvPr/>
        </p:nvSpPr>
        <p:spPr>
          <a:xfrm>
            <a:off x="1438715" y="339142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193" name="Google Shape;193;p20"/>
          <p:cNvSpPr txBox="1">
            <a:spLocks noGrp="1"/>
          </p:cNvSpPr>
          <p:nvPr>
            <p:ph type="body" idx="1"/>
          </p:nvPr>
        </p:nvSpPr>
        <p:spPr>
          <a:xfrm>
            <a:off x="1885650" y="3295250"/>
            <a:ext cx="7115700" cy="162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solidFill>
                  <a:srgbClr val="B5B5B5"/>
                </a:solidFill>
                <a:latin typeface="Arial"/>
                <a:ea typeface="Arial"/>
                <a:cs typeface="Arial"/>
                <a:sym typeface="Arial"/>
              </a:rPr>
              <a:t>The inspiration for creating this dataset came from the growing concern over the impact of air pollution on our health and the environment. By making this data easily accessible and understandable, I hope to contribute to the ongoing efforts to improve air quality and create a cleaner, healthier world for future generations</a:t>
            </a:r>
            <a:endParaRPr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97"/>
        <p:cNvGrpSpPr/>
        <p:nvPr/>
      </p:nvGrpSpPr>
      <p:grpSpPr>
        <a:xfrm>
          <a:off x="0" y="0"/>
          <a:ext cx="0" cy="0"/>
          <a:chOff x="0" y="0"/>
          <a:chExt cx="0" cy="0"/>
        </a:xfrm>
      </p:grpSpPr>
      <p:sp>
        <p:nvSpPr>
          <p:cNvPr id="198" name="Google Shape;198;p21"/>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IMPORT LIBRARAY</a:t>
            </a:r>
            <a:endParaRPr sz="1200"/>
          </a:p>
        </p:txBody>
      </p:sp>
      <p:sp>
        <p:nvSpPr>
          <p:cNvPr id="199" name="Google Shape;199;p21"/>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50" dirty="0">
                <a:solidFill>
                  <a:srgbClr val="007B00"/>
                </a:solidFill>
                <a:latin typeface="Roboto Mono"/>
                <a:ea typeface="Roboto Mono"/>
                <a:cs typeface="Roboto Mono"/>
                <a:sym typeface="Roboto Mono"/>
              </a:rPr>
              <a:t>import</a:t>
            </a:r>
            <a:r>
              <a:rPr lang="en-GB" sz="1050" dirty="0">
                <a:solidFill>
                  <a:srgbClr val="000000"/>
                </a:solidFill>
                <a:latin typeface="Roboto Mono"/>
                <a:ea typeface="Roboto Mono"/>
                <a:cs typeface="Roboto Mono"/>
                <a:sym typeface="Roboto Mono"/>
              </a:rPr>
              <a:t> pandas </a:t>
            </a:r>
            <a:r>
              <a:rPr lang="en-GB" sz="1050" dirty="0">
                <a:solidFill>
                  <a:srgbClr val="007B00"/>
                </a:solidFill>
                <a:latin typeface="Roboto Mono"/>
                <a:ea typeface="Roboto Mono"/>
                <a:cs typeface="Roboto Mono"/>
                <a:sym typeface="Roboto Mono"/>
              </a:rPr>
              <a:t>as</a:t>
            </a:r>
            <a:r>
              <a:rPr lang="en-GB" sz="1050" dirty="0">
                <a:solidFill>
                  <a:srgbClr val="000000"/>
                </a:solidFill>
                <a:latin typeface="Roboto Mono"/>
                <a:ea typeface="Roboto Mono"/>
                <a:cs typeface="Roboto Mono"/>
                <a:sym typeface="Roboto Mono"/>
              </a:rPr>
              <a:t> pd</a:t>
            </a:r>
            <a:endParaRPr sz="1050" dirty="0">
              <a:solidFill>
                <a:srgbClr val="000000"/>
              </a:solidFill>
              <a:latin typeface="Roboto Mono"/>
              <a:ea typeface="Roboto Mono"/>
              <a:cs typeface="Roboto Mono"/>
              <a:sym typeface="Roboto Mono"/>
            </a:endParaRPr>
          </a:p>
          <a:p>
            <a:pPr marL="0" lvl="0" indent="0" algn="l" rtl="0">
              <a:spcBef>
                <a:spcPts val="1600"/>
              </a:spcBef>
              <a:spcAft>
                <a:spcPts val="0"/>
              </a:spcAft>
              <a:buNone/>
            </a:pPr>
            <a:r>
              <a:rPr lang="en-GB" sz="1050" dirty="0">
                <a:solidFill>
                  <a:srgbClr val="007B00"/>
                </a:solidFill>
                <a:latin typeface="Roboto Mono"/>
                <a:ea typeface="Roboto Mono"/>
                <a:cs typeface="Roboto Mono"/>
                <a:sym typeface="Roboto Mono"/>
              </a:rPr>
              <a:t>import</a:t>
            </a:r>
            <a:r>
              <a:rPr lang="en-GB" sz="1050" dirty="0">
                <a:solidFill>
                  <a:srgbClr val="000000"/>
                </a:solidFill>
                <a:latin typeface="Roboto Mono"/>
                <a:ea typeface="Roboto Mono"/>
                <a:cs typeface="Roboto Mono"/>
                <a:sym typeface="Roboto Mono"/>
              </a:rPr>
              <a:t> </a:t>
            </a:r>
            <a:r>
              <a:rPr lang="en-GB" sz="1050" dirty="0" err="1">
                <a:solidFill>
                  <a:srgbClr val="000000"/>
                </a:solidFill>
                <a:latin typeface="Roboto Mono"/>
                <a:ea typeface="Roboto Mono"/>
                <a:cs typeface="Roboto Mono"/>
                <a:sym typeface="Roboto Mono"/>
              </a:rPr>
              <a:t>numpy</a:t>
            </a:r>
            <a:r>
              <a:rPr lang="en-GB" sz="1050" dirty="0">
                <a:solidFill>
                  <a:srgbClr val="000000"/>
                </a:solidFill>
                <a:latin typeface="Roboto Mono"/>
                <a:ea typeface="Roboto Mono"/>
                <a:cs typeface="Roboto Mono"/>
                <a:sym typeface="Roboto Mono"/>
              </a:rPr>
              <a:t> </a:t>
            </a:r>
            <a:r>
              <a:rPr lang="en-GB" sz="1050" dirty="0">
                <a:solidFill>
                  <a:srgbClr val="007B00"/>
                </a:solidFill>
                <a:latin typeface="Roboto Mono"/>
                <a:ea typeface="Roboto Mono"/>
                <a:cs typeface="Roboto Mono"/>
                <a:sym typeface="Roboto Mono"/>
              </a:rPr>
              <a:t>as</a:t>
            </a:r>
            <a:r>
              <a:rPr lang="en-GB" sz="1050" dirty="0">
                <a:solidFill>
                  <a:srgbClr val="000000"/>
                </a:solidFill>
                <a:latin typeface="Roboto Mono"/>
                <a:ea typeface="Roboto Mono"/>
                <a:cs typeface="Roboto Mono"/>
                <a:sym typeface="Roboto Mono"/>
              </a:rPr>
              <a:t> np</a:t>
            </a:r>
            <a:endParaRPr sz="1050" dirty="0">
              <a:solidFill>
                <a:srgbClr val="000000"/>
              </a:solidFill>
              <a:latin typeface="Roboto Mono"/>
              <a:ea typeface="Roboto Mono"/>
              <a:cs typeface="Roboto Mono"/>
              <a:sym typeface="Roboto Mono"/>
            </a:endParaRPr>
          </a:p>
          <a:p>
            <a:pPr marL="0" lvl="0" indent="0" algn="l" rtl="0">
              <a:spcBef>
                <a:spcPts val="1600"/>
              </a:spcBef>
              <a:spcAft>
                <a:spcPts val="0"/>
              </a:spcAft>
              <a:buNone/>
            </a:pPr>
            <a:r>
              <a:rPr lang="en-GB" sz="1050" dirty="0">
                <a:solidFill>
                  <a:srgbClr val="007B00"/>
                </a:solidFill>
                <a:latin typeface="Roboto Mono"/>
                <a:ea typeface="Roboto Mono"/>
                <a:cs typeface="Roboto Mono"/>
                <a:sym typeface="Roboto Mono"/>
              </a:rPr>
              <a:t>import</a:t>
            </a:r>
            <a:r>
              <a:rPr lang="en-GB" sz="1050" dirty="0">
                <a:solidFill>
                  <a:srgbClr val="000000"/>
                </a:solidFill>
                <a:latin typeface="Roboto Mono"/>
                <a:ea typeface="Roboto Mono"/>
                <a:cs typeface="Roboto Mono"/>
                <a:sym typeface="Roboto Mono"/>
              </a:rPr>
              <a:t> </a:t>
            </a:r>
            <a:r>
              <a:rPr lang="en-GB" sz="1050" dirty="0" err="1">
                <a:solidFill>
                  <a:srgbClr val="000000"/>
                </a:solidFill>
                <a:latin typeface="Roboto Mono"/>
                <a:ea typeface="Roboto Mono"/>
                <a:cs typeface="Roboto Mono"/>
                <a:sym typeface="Roboto Mono"/>
              </a:rPr>
              <a:t>matplotlib.pyplot</a:t>
            </a:r>
            <a:r>
              <a:rPr lang="en-GB" sz="1050" dirty="0">
                <a:solidFill>
                  <a:srgbClr val="000000"/>
                </a:solidFill>
                <a:latin typeface="Roboto Mono"/>
                <a:ea typeface="Roboto Mono"/>
                <a:cs typeface="Roboto Mono"/>
                <a:sym typeface="Roboto Mono"/>
              </a:rPr>
              <a:t> </a:t>
            </a:r>
            <a:r>
              <a:rPr lang="en-GB" sz="1050" dirty="0">
                <a:solidFill>
                  <a:srgbClr val="007B00"/>
                </a:solidFill>
                <a:latin typeface="Roboto Mono"/>
                <a:ea typeface="Roboto Mono"/>
                <a:cs typeface="Roboto Mono"/>
                <a:sym typeface="Roboto Mono"/>
              </a:rPr>
              <a:t>as</a:t>
            </a:r>
            <a:r>
              <a:rPr lang="en-GB" sz="1050" dirty="0">
                <a:solidFill>
                  <a:srgbClr val="000000"/>
                </a:solidFill>
                <a:latin typeface="Roboto Mono"/>
                <a:ea typeface="Roboto Mono"/>
                <a:cs typeface="Roboto Mono"/>
                <a:sym typeface="Roboto Mono"/>
              </a:rPr>
              <a:t> </a:t>
            </a:r>
            <a:r>
              <a:rPr lang="en-GB" sz="1050" dirty="0" err="1">
                <a:solidFill>
                  <a:srgbClr val="000000"/>
                </a:solidFill>
                <a:latin typeface="Roboto Mono"/>
                <a:ea typeface="Roboto Mono"/>
                <a:cs typeface="Roboto Mono"/>
                <a:sym typeface="Roboto Mono"/>
              </a:rPr>
              <a:t>plt</a:t>
            </a:r>
            <a:endParaRPr sz="1050" dirty="0">
              <a:solidFill>
                <a:srgbClr val="000000"/>
              </a:solidFill>
              <a:latin typeface="Roboto Mono"/>
              <a:ea typeface="Roboto Mono"/>
              <a:cs typeface="Roboto Mono"/>
              <a:sym typeface="Roboto Mono"/>
            </a:endParaRPr>
          </a:p>
          <a:p>
            <a:pPr marL="0" lvl="0" indent="0" algn="l" rtl="0">
              <a:lnSpc>
                <a:spcPct val="170000"/>
              </a:lnSpc>
              <a:spcBef>
                <a:spcPts val="1600"/>
              </a:spcBef>
              <a:spcAft>
                <a:spcPts val="0"/>
              </a:spcAft>
              <a:buNone/>
            </a:pPr>
            <a:r>
              <a:rPr lang="en-GB" sz="1050" dirty="0">
                <a:solidFill>
                  <a:srgbClr val="007B00"/>
                </a:solidFill>
                <a:latin typeface="Roboto Mono"/>
                <a:ea typeface="Roboto Mono"/>
                <a:cs typeface="Roboto Mono"/>
                <a:sym typeface="Roboto Mono"/>
              </a:rPr>
              <a:t>import</a:t>
            </a:r>
            <a:r>
              <a:rPr lang="en-GB" sz="1050" dirty="0">
                <a:solidFill>
                  <a:srgbClr val="000000"/>
                </a:solidFill>
                <a:latin typeface="Roboto Mono"/>
                <a:ea typeface="Roboto Mono"/>
                <a:cs typeface="Roboto Mono"/>
                <a:sym typeface="Roboto Mono"/>
              </a:rPr>
              <a:t> seaborn </a:t>
            </a:r>
            <a:r>
              <a:rPr lang="en-GB" sz="1050" dirty="0">
                <a:solidFill>
                  <a:srgbClr val="007B00"/>
                </a:solidFill>
                <a:latin typeface="Roboto Mono"/>
                <a:ea typeface="Roboto Mono"/>
                <a:cs typeface="Roboto Mono"/>
                <a:sym typeface="Roboto Mono"/>
              </a:rPr>
              <a:t>as</a:t>
            </a:r>
            <a:r>
              <a:rPr lang="en-GB" sz="1050" dirty="0">
                <a:solidFill>
                  <a:srgbClr val="000000"/>
                </a:solidFill>
                <a:latin typeface="Roboto Mono"/>
                <a:ea typeface="Roboto Mono"/>
                <a:cs typeface="Roboto Mono"/>
                <a:sym typeface="Roboto Mono"/>
              </a:rPr>
              <a:t> </a:t>
            </a:r>
            <a:r>
              <a:rPr lang="en-GB" sz="1050" dirty="0" err="1">
                <a:solidFill>
                  <a:srgbClr val="000000"/>
                </a:solidFill>
                <a:latin typeface="Roboto Mono"/>
                <a:ea typeface="Roboto Mono"/>
                <a:cs typeface="Roboto Mono"/>
                <a:sym typeface="Roboto Mono"/>
              </a:rPr>
              <a:t>sns</a:t>
            </a:r>
            <a:endParaRPr sz="1050" dirty="0">
              <a:solidFill>
                <a:srgbClr val="000000"/>
              </a:solidFill>
              <a:latin typeface="Roboto Mono"/>
              <a:ea typeface="Roboto Mono"/>
              <a:cs typeface="Roboto Mono"/>
              <a:sym typeface="Roboto Mono"/>
            </a:endParaRPr>
          </a:p>
          <a:p>
            <a:pPr marL="0" lvl="0" indent="0" algn="l" rtl="0">
              <a:spcBef>
                <a:spcPts val="0"/>
              </a:spcBef>
              <a:spcAft>
                <a:spcPts val="1600"/>
              </a:spcAft>
              <a:buNone/>
            </a:pPr>
            <a:endParaRPr sz="3000" dirty="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FFAE7-0CB7-EB9C-BDF3-10C67AD69975}"/>
              </a:ext>
            </a:extLst>
          </p:cNvPr>
          <p:cNvSpPr>
            <a:spLocks noGrp="1"/>
          </p:cNvSpPr>
          <p:nvPr>
            <p:ph type="title"/>
          </p:nvPr>
        </p:nvSpPr>
        <p:spPr>
          <a:xfrm>
            <a:off x="803108" y="1370738"/>
            <a:ext cx="7614741" cy="1470312"/>
          </a:xfrm>
        </p:spPr>
        <p:txBody>
          <a:bodyPr/>
          <a:lstStyle/>
          <a:p>
            <a:endParaRPr lang="en-IN" dirty="0"/>
          </a:p>
        </p:txBody>
      </p:sp>
      <p:pic>
        <p:nvPicPr>
          <p:cNvPr id="1026" name="Picture 2" descr="Air Quality Index (AQI)">
            <a:extLst>
              <a:ext uri="{FF2B5EF4-FFF2-40B4-BE49-F238E27FC236}">
                <a16:creationId xmlns:a16="http://schemas.microsoft.com/office/drawing/2014/main" id="{6FBCF1AB-2C16-69C4-7298-8E54EF5DA0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49276"/>
            <a:ext cx="7385050" cy="5094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90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2"/>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Understanding the condition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3"/>
          <p:cNvSpPr txBox="1">
            <a:spLocks noGrp="1"/>
          </p:cNvSpPr>
          <p:nvPr>
            <p:ph type="body" idx="1"/>
          </p:nvPr>
        </p:nvSpPr>
        <p:spPr>
          <a:xfrm>
            <a:off x="691489" y="249951"/>
            <a:ext cx="8115900" cy="3746100"/>
          </a:xfrm>
          <a:prstGeom prst="rect">
            <a:avLst/>
          </a:prstGeom>
        </p:spPr>
        <p:txBody>
          <a:bodyPr spcFirstLastPara="1" wrap="square" lIns="91425" tIns="91425" rIns="91425" bIns="91425" anchor="t" anchorCtr="0">
            <a:noAutofit/>
          </a:bodyPr>
          <a:lstStyle/>
          <a:p>
            <a:pPr marL="0" lvl="0" indent="0" algn="l" rtl="0">
              <a:lnSpc>
                <a:spcPct val="200000"/>
              </a:lnSpc>
              <a:spcBef>
                <a:spcPts val="1200"/>
              </a:spcBef>
              <a:spcAft>
                <a:spcPts val="0"/>
              </a:spcAft>
              <a:buNone/>
            </a:pPr>
            <a:endParaRPr sz="1050" b="1" dirty="0">
              <a:solidFill>
                <a:srgbClr val="000000"/>
              </a:solidFill>
              <a:latin typeface="Arial"/>
              <a:ea typeface="Arial"/>
              <a:cs typeface="Arial"/>
              <a:sym typeface="Arial"/>
            </a:endParaRPr>
          </a:p>
          <a:p>
            <a:pPr marL="0" lvl="0" indent="0" algn="l" rtl="0">
              <a:lnSpc>
                <a:spcPct val="200000"/>
              </a:lnSpc>
              <a:spcBef>
                <a:spcPts val="1500"/>
              </a:spcBef>
              <a:spcAft>
                <a:spcPts val="0"/>
              </a:spcAft>
              <a:buNone/>
            </a:pPr>
            <a:endParaRPr sz="1050" b="1" dirty="0">
              <a:solidFill>
                <a:srgbClr val="000000"/>
              </a:solidFill>
              <a:latin typeface="Arial"/>
              <a:ea typeface="Arial"/>
              <a:cs typeface="Arial"/>
              <a:sym typeface="Arial"/>
            </a:endParaRPr>
          </a:p>
          <a:p>
            <a:pPr marL="457200" lvl="0" indent="-295275" algn="l" rtl="0">
              <a:lnSpc>
                <a:spcPct val="200000"/>
              </a:lnSpc>
              <a:spcBef>
                <a:spcPts val="1500"/>
              </a:spcBef>
              <a:spcAft>
                <a:spcPts val="0"/>
              </a:spcAft>
              <a:buClr>
                <a:srgbClr val="000000"/>
              </a:buClr>
              <a:buSzPts val="1050"/>
              <a:buFont typeface="Arial"/>
              <a:buAutoNum type="arabicPeriod"/>
            </a:pPr>
            <a:r>
              <a:rPr lang="en-GB" sz="1050" b="1" dirty="0">
                <a:solidFill>
                  <a:srgbClr val="000000"/>
                </a:solidFill>
                <a:latin typeface="Arial"/>
                <a:ea typeface="Arial"/>
                <a:cs typeface="Arial"/>
                <a:sym typeface="Arial"/>
              </a:rPr>
              <a:t>Air Quality Index (AQI) Value:</a:t>
            </a:r>
            <a:r>
              <a:rPr lang="en-GB" sz="1050" dirty="0">
                <a:solidFill>
                  <a:srgbClr val="000000"/>
                </a:solidFill>
                <a:latin typeface="Arial"/>
                <a:ea typeface="Arial"/>
                <a:cs typeface="Arial"/>
                <a:sym typeface="Arial"/>
              </a:rPr>
              <a:t> The average AQI value is approximately 63, with a minimum of 7 and a maximum of 500. This indicates a wide range of air quality conditions across the cities in the dataset.</a:t>
            </a:r>
            <a:endParaRPr sz="1050" dirty="0">
              <a:solidFill>
                <a:srgbClr val="000000"/>
              </a:solidFill>
              <a:latin typeface="Arial"/>
              <a:ea typeface="Arial"/>
              <a:cs typeface="Arial"/>
              <a:sym typeface="Arial"/>
            </a:endParaRPr>
          </a:p>
          <a:p>
            <a:pPr marL="457200" lvl="0" indent="-295275" algn="l" rtl="0">
              <a:lnSpc>
                <a:spcPct val="200000"/>
              </a:lnSpc>
              <a:spcBef>
                <a:spcPts val="0"/>
              </a:spcBef>
              <a:spcAft>
                <a:spcPts val="0"/>
              </a:spcAft>
              <a:buClr>
                <a:srgbClr val="000000"/>
              </a:buClr>
              <a:buSzPts val="1050"/>
              <a:buFont typeface="Arial"/>
              <a:buAutoNum type="arabicPeriod"/>
            </a:pPr>
            <a:r>
              <a:rPr lang="en-GB" sz="1050" b="1" dirty="0">
                <a:solidFill>
                  <a:srgbClr val="000000"/>
                </a:solidFill>
                <a:latin typeface="Arial"/>
                <a:ea typeface="Arial"/>
                <a:cs typeface="Arial"/>
                <a:sym typeface="Arial"/>
              </a:rPr>
              <a:t>Pollutant Categories:</a:t>
            </a:r>
            <a:r>
              <a:rPr lang="en-GB" sz="1050" dirty="0">
                <a:solidFill>
                  <a:srgbClr val="000000"/>
                </a:solidFill>
                <a:latin typeface="Arial"/>
                <a:ea typeface="Arial"/>
                <a:cs typeface="Arial"/>
                <a:sym typeface="Arial"/>
              </a:rPr>
              <a:t> The dataset includes AQI values and categories for various pollutants such as </a:t>
            </a:r>
            <a:r>
              <a:rPr lang="en-GB" sz="1050" b="1" dirty="0">
                <a:solidFill>
                  <a:srgbClr val="000000"/>
                </a:solidFill>
                <a:latin typeface="Arial"/>
                <a:ea typeface="Arial"/>
                <a:cs typeface="Arial"/>
                <a:sym typeface="Arial"/>
              </a:rPr>
              <a:t>CO, Ozone, NO2, and PM2.5.</a:t>
            </a:r>
            <a:r>
              <a:rPr lang="en-GB" sz="1050" dirty="0">
                <a:solidFill>
                  <a:srgbClr val="000000"/>
                </a:solidFill>
                <a:latin typeface="Arial"/>
                <a:ea typeface="Arial"/>
                <a:cs typeface="Arial"/>
                <a:sym typeface="Arial"/>
              </a:rPr>
              <a:t> The most frequently recorded pollutant category is </a:t>
            </a:r>
            <a:r>
              <a:rPr lang="en-GB" sz="1050" b="1" dirty="0">
                <a:solidFill>
                  <a:srgbClr val="000000"/>
                </a:solidFill>
                <a:latin typeface="Arial"/>
                <a:ea typeface="Arial"/>
                <a:cs typeface="Arial"/>
                <a:sym typeface="Arial"/>
              </a:rPr>
              <a:t>"Good"</a:t>
            </a:r>
            <a:r>
              <a:rPr lang="en-GB" sz="1050" dirty="0">
                <a:solidFill>
                  <a:srgbClr val="000000"/>
                </a:solidFill>
                <a:latin typeface="Arial"/>
                <a:ea typeface="Arial"/>
                <a:cs typeface="Arial"/>
                <a:sym typeface="Arial"/>
              </a:rPr>
              <a:t> for all pollutants, suggesting that a majority of the cities have relatively satisfactory air quality.</a:t>
            </a:r>
            <a:endParaRPr sz="1050" dirty="0">
              <a:solidFill>
                <a:srgbClr val="000000"/>
              </a:solidFill>
              <a:latin typeface="Arial"/>
              <a:ea typeface="Arial"/>
              <a:cs typeface="Arial"/>
              <a:sym typeface="Arial"/>
            </a:endParaRPr>
          </a:p>
          <a:p>
            <a:pPr marL="457200" lvl="0" indent="-295275" algn="l" rtl="0">
              <a:lnSpc>
                <a:spcPct val="200000"/>
              </a:lnSpc>
              <a:spcBef>
                <a:spcPts val="0"/>
              </a:spcBef>
              <a:spcAft>
                <a:spcPts val="0"/>
              </a:spcAft>
              <a:buClr>
                <a:srgbClr val="000000"/>
              </a:buClr>
              <a:buSzPts val="1050"/>
              <a:buFont typeface="Arial"/>
              <a:buAutoNum type="arabicPeriod"/>
            </a:pPr>
            <a:r>
              <a:rPr lang="en-GB" sz="1050" b="1" dirty="0">
                <a:solidFill>
                  <a:srgbClr val="000000"/>
                </a:solidFill>
                <a:latin typeface="Arial"/>
                <a:ea typeface="Arial"/>
                <a:cs typeface="Arial"/>
                <a:sym typeface="Arial"/>
              </a:rPr>
              <a:t>Geographical Distribution:</a:t>
            </a:r>
            <a:r>
              <a:rPr lang="en-GB" sz="1050" dirty="0">
                <a:solidFill>
                  <a:srgbClr val="000000"/>
                </a:solidFill>
                <a:latin typeface="Arial"/>
                <a:ea typeface="Arial"/>
                <a:cs typeface="Arial"/>
                <a:sym typeface="Arial"/>
              </a:rPr>
              <a:t> The dataset covers cities from 174 different countries. The most frequently represented country is the </a:t>
            </a:r>
            <a:r>
              <a:rPr lang="en-GB" sz="1050" b="1" dirty="0">
                <a:solidFill>
                  <a:srgbClr val="000000"/>
                </a:solidFill>
                <a:latin typeface="Arial"/>
                <a:ea typeface="Arial"/>
                <a:cs typeface="Arial"/>
                <a:sym typeface="Arial"/>
              </a:rPr>
              <a:t>United States of America</a:t>
            </a:r>
            <a:r>
              <a:rPr lang="en-GB" sz="1050" dirty="0">
                <a:solidFill>
                  <a:srgbClr val="000000"/>
                </a:solidFill>
                <a:latin typeface="Arial"/>
                <a:ea typeface="Arial"/>
                <a:cs typeface="Arial"/>
                <a:sym typeface="Arial"/>
              </a:rPr>
              <a:t>, with 3,954 occurrences. This indicates that the dataset is heavily skewed towards cities in the United States.</a:t>
            </a:r>
            <a:endParaRPr sz="1050" dirty="0">
              <a:solidFill>
                <a:srgbClr val="000000"/>
              </a:solidFill>
              <a:latin typeface="Arial"/>
              <a:ea typeface="Arial"/>
              <a:cs typeface="Arial"/>
              <a:sym typeface="Arial"/>
            </a:endParaRPr>
          </a:p>
          <a:p>
            <a:pPr marL="457200" lvl="0" indent="-295275" algn="l" rtl="0">
              <a:lnSpc>
                <a:spcPct val="200000"/>
              </a:lnSpc>
              <a:spcBef>
                <a:spcPts val="0"/>
              </a:spcBef>
              <a:spcAft>
                <a:spcPts val="0"/>
              </a:spcAft>
              <a:buClr>
                <a:srgbClr val="000000"/>
              </a:buClr>
              <a:buSzPts val="1050"/>
              <a:buFont typeface="Arial"/>
              <a:buAutoNum type="arabicPeriod"/>
            </a:pPr>
            <a:r>
              <a:rPr lang="en-GB" sz="1050" b="1" dirty="0">
                <a:solidFill>
                  <a:srgbClr val="000000"/>
                </a:solidFill>
                <a:latin typeface="Arial"/>
                <a:ea typeface="Arial"/>
                <a:cs typeface="Arial"/>
                <a:sym typeface="Arial"/>
              </a:rPr>
              <a:t>Geographic Coordinates:</a:t>
            </a:r>
            <a:r>
              <a:rPr lang="en-GB" sz="1050" dirty="0">
                <a:solidFill>
                  <a:srgbClr val="000000"/>
                </a:solidFill>
                <a:latin typeface="Arial"/>
                <a:ea typeface="Arial"/>
                <a:cs typeface="Arial"/>
                <a:sym typeface="Arial"/>
              </a:rPr>
              <a:t> The dataset includes latitude and longitude coordinates for each city, providing spatial information for further analysis and visualization.</a:t>
            </a:r>
            <a:endParaRPr sz="1050" dirty="0">
              <a:solidFill>
                <a:srgbClr val="000000"/>
              </a:solidFill>
              <a:latin typeface="Arial"/>
              <a:ea typeface="Arial"/>
              <a:cs typeface="Arial"/>
              <a:sym typeface="Arial"/>
            </a:endParaRPr>
          </a:p>
          <a:p>
            <a:pPr marL="0" lvl="0" indent="0" algn="l" rtl="0">
              <a:lnSpc>
                <a:spcPct val="200000"/>
              </a:lnSpc>
              <a:spcBef>
                <a:spcPts val="1500"/>
              </a:spcBef>
              <a:spcAft>
                <a:spcPts val="1600"/>
              </a:spcAft>
              <a:buNone/>
            </a:pPr>
            <a:endParaRPr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4"/>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Trend analysis</a:t>
            </a:r>
            <a:endParaRPr/>
          </a:p>
        </p:txBody>
      </p:sp>
      <p:grpSp>
        <p:nvGrpSpPr>
          <p:cNvPr id="215" name="Google Shape;215;p24"/>
          <p:cNvGrpSpPr/>
          <p:nvPr/>
        </p:nvGrpSpPr>
        <p:grpSpPr>
          <a:xfrm>
            <a:off x="507401" y="1967228"/>
            <a:ext cx="7694961" cy="2203868"/>
            <a:chOff x="507401" y="2561203"/>
            <a:chExt cx="7694961" cy="2203868"/>
          </a:xfrm>
        </p:grpSpPr>
        <p:grpSp>
          <p:nvGrpSpPr>
            <p:cNvPr id="216" name="Google Shape;216;p24"/>
            <p:cNvGrpSpPr/>
            <p:nvPr/>
          </p:nvGrpSpPr>
          <p:grpSpPr>
            <a:xfrm>
              <a:off x="936487" y="2597895"/>
              <a:ext cx="7265875" cy="1739171"/>
              <a:chOff x="872477" y="2521699"/>
              <a:chExt cx="7399058" cy="1739171"/>
            </a:xfrm>
          </p:grpSpPr>
          <p:sp>
            <p:nvSpPr>
              <p:cNvPr id="217" name="Google Shape;217;p24"/>
              <p:cNvSpPr/>
              <p:nvPr/>
            </p:nvSpPr>
            <p:spPr>
              <a:xfrm>
                <a:off x="872480" y="2521725"/>
                <a:ext cx="7394100" cy="173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4"/>
              <p:cNvGrpSpPr/>
              <p:nvPr/>
            </p:nvGrpSpPr>
            <p:grpSpPr>
              <a:xfrm>
                <a:off x="872477" y="2521699"/>
                <a:ext cx="7399058" cy="1739171"/>
                <a:chOff x="830400" y="2729250"/>
                <a:chExt cx="7399058" cy="1531500"/>
              </a:xfrm>
            </p:grpSpPr>
            <p:cxnSp>
              <p:nvCxnSpPr>
                <p:cNvPr id="219" name="Google Shape;219;p24"/>
                <p:cNvCxnSpPr/>
                <p:nvPr/>
              </p:nvCxnSpPr>
              <p:spPr>
                <a:xfrm>
                  <a:off x="835358" y="409891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20" name="Google Shape;220;p24"/>
                <p:cNvCxnSpPr/>
                <p:nvPr/>
              </p:nvCxnSpPr>
              <p:spPr>
                <a:xfrm>
                  <a:off x="835358" y="394673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21" name="Google Shape;221;p24"/>
                <p:cNvCxnSpPr/>
                <p:nvPr/>
              </p:nvCxnSpPr>
              <p:spPr>
                <a:xfrm>
                  <a:off x="830400" y="4258271"/>
                  <a:ext cx="7394100" cy="0"/>
                </a:xfrm>
                <a:prstGeom prst="straightConnector1">
                  <a:avLst/>
                </a:prstGeom>
                <a:noFill/>
                <a:ln w="9525" cap="flat" cmpd="sng">
                  <a:solidFill>
                    <a:srgbClr val="FFFFFF"/>
                  </a:solidFill>
                  <a:prstDash val="solid"/>
                  <a:round/>
                  <a:headEnd type="none" w="med" len="med"/>
                  <a:tailEnd type="none" w="med" len="med"/>
                </a:ln>
              </p:spPr>
            </p:cxnSp>
            <p:cxnSp>
              <p:nvCxnSpPr>
                <p:cNvPr id="222" name="Google Shape;222;p24"/>
                <p:cNvCxnSpPr/>
                <p:nvPr/>
              </p:nvCxnSpPr>
              <p:spPr>
                <a:xfrm rot="10800000">
                  <a:off x="83040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3" name="Google Shape;223;p24"/>
                <p:cNvCxnSpPr/>
                <p:nvPr/>
              </p:nvCxnSpPr>
              <p:spPr>
                <a:xfrm rot="10800000">
                  <a:off x="144656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4" name="Google Shape;224;p24"/>
                <p:cNvCxnSpPr/>
                <p:nvPr/>
              </p:nvCxnSpPr>
              <p:spPr>
                <a:xfrm rot="10800000">
                  <a:off x="452739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5" name="Google Shape;225;p24"/>
                <p:cNvCxnSpPr/>
                <p:nvPr/>
              </p:nvCxnSpPr>
              <p:spPr>
                <a:xfrm rot="10800000">
                  <a:off x="514356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6" name="Google Shape;226;p24"/>
                <p:cNvCxnSpPr/>
                <p:nvPr/>
              </p:nvCxnSpPr>
              <p:spPr>
                <a:xfrm rot="10800000">
                  <a:off x="575972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7" name="Google Shape;227;p24"/>
                <p:cNvCxnSpPr/>
                <p:nvPr/>
              </p:nvCxnSpPr>
              <p:spPr>
                <a:xfrm rot="10800000">
                  <a:off x="637589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8" name="Google Shape;228;p24"/>
                <p:cNvCxnSpPr/>
                <p:nvPr/>
              </p:nvCxnSpPr>
              <p:spPr>
                <a:xfrm rot="10800000">
                  <a:off x="8221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29" name="Google Shape;229;p24"/>
                <p:cNvCxnSpPr/>
                <p:nvPr/>
              </p:nvCxnSpPr>
              <p:spPr>
                <a:xfrm rot="10800000">
                  <a:off x="206273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0" name="Google Shape;230;p24"/>
                <p:cNvCxnSpPr/>
                <p:nvPr/>
              </p:nvCxnSpPr>
              <p:spPr>
                <a:xfrm rot="10800000">
                  <a:off x="267889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1" name="Google Shape;231;p24"/>
                <p:cNvCxnSpPr/>
                <p:nvPr/>
              </p:nvCxnSpPr>
              <p:spPr>
                <a:xfrm rot="10800000">
                  <a:off x="3295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2" name="Google Shape;232;p24"/>
                <p:cNvCxnSpPr/>
                <p:nvPr/>
              </p:nvCxnSpPr>
              <p:spPr>
                <a:xfrm rot="10800000">
                  <a:off x="391123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3" name="Google Shape;233;p24"/>
                <p:cNvCxnSpPr/>
                <p:nvPr/>
              </p:nvCxnSpPr>
              <p:spPr>
                <a:xfrm rot="10800000">
                  <a:off x="699206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4" name="Google Shape;234;p24"/>
                <p:cNvCxnSpPr/>
                <p:nvPr/>
              </p:nvCxnSpPr>
              <p:spPr>
                <a:xfrm rot="10800000">
                  <a:off x="760822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35" name="Google Shape;235;p24"/>
                <p:cNvCxnSpPr/>
                <p:nvPr/>
              </p:nvCxnSpPr>
              <p:spPr>
                <a:xfrm>
                  <a:off x="835358" y="379454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36" name="Google Shape;236;p24"/>
                <p:cNvCxnSpPr/>
                <p:nvPr/>
              </p:nvCxnSpPr>
              <p:spPr>
                <a:xfrm>
                  <a:off x="835358" y="364236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37" name="Google Shape;237;p24"/>
                <p:cNvCxnSpPr/>
                <p:nvPr/>
              </p:nvCxnSpPr>
              <p:spPr>
                <a:xfrm>
                  <a:off x="835358" y="349017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38" name="Google Shape;238;p24"/>
                <p:cNvCxnSpPr/>
                <p:nvPr/>
              </p:nvCxnSpPr>
              <p:spPr>
                <a:xfrm>
                  <a:off x="835358" y="333799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39" name="Google Shape;239;p24"/>
                <p:cNvCxnSpPr/>
                <p:nvPr/>
              </p:nvCxnSpPr>
              <p:spPr>
                <a:xfrm>
                  <a:off x="835358" y="318580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40" name="Google Shape;240;p24"/>
                <p:cNvCxnSpPr/>
                <p:nvPr/>
              </p:nvCxnSpPr>
              <p:spPr>
                <a:xfrm>
                  <a:off x="835358" y="303362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41" name="Google Shape;241;p24"/>
                <p:cNvCxnSpPr/>
                <p:nvPr/>
              </p:nvCxnSpPr>
              <p:spPr>
                <a:xfrm>
                  <a:off x="835358" y="288143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42" name="Google Shape;242;p24"/>
                <p:cNvCxnSpPr/>
                <p:nvPr/>
              </p:nvCxnSpPr>
              <p:spPr>
                <a:xfrm>
                  <a:off x="830400" y="2729250"/>
                  <a:ext cx="7394100" cy="0"/>
                </a:xfrm>
                <a:prstGeom prst="straightConnector1">
                  <a:avLst/>
                </a:prstGeom>
                <a:noFill/>
                <a:ln w="9525" cap="flat" cmpd="sng">
                  <a:solidFill>
                    <a:srgbClr val="FFFFFF"/>
                  </a:solidFill>
                  <a:prstDash val="solid"/>
                  <a:round/>
                  <a:headEnd type="none" w="med" len="med"/>
                  <a:tailEnd type="none" w="med" len="med"/>
                </a:ln>
              </p:spPr>
            </p:cxnSp>
          </p:grpSp>
        </p:grpSp>
        <p:sp>
          <p:nvSpPr>
            <p:cNvPr id="243" name="Google Shape;243;p24"/>
            <p:cNvSpPr txBox="1"/>
            <p:nvPr/>
          </p:nvSpPr>
          <p:spPr>
            <a:xfrm>
              <a:off x="1064592"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244" name="Google Shape;244;p24"/>
            <p:cNvSpPr txBox="1"/>
            <p:nvPr/>
          </p:nvSpPr>
          <p:spPr>
            <a:xfrm>
              <a:off x="1681438" y="4390855"/>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245" name="Google Shape;245;p24"/>
            <p:cNvSpPr txBox="1"/>
            <p:nvPr/>
          </p:nvSpPr>
          <p:spPr>
            <a:xfrm>
              <a:off x="227894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246" name="Google Shape;246;p24"/>
            <p:cNvSpPr txBox="1"/>
            <p:nvPr/>
          </p:nvSpPr>
          <p:spPr>
            <a:xfrm>
              <a:off x="288643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247" name="Google Shape;247;p24"/>
            <p:cNvSpPr txBox="1"/>
            <p:nvPr/>
          </p:nvSpPr>
          <p:spPr>
            <a:xfrm>
              <a:off x="3485495"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endParaRPr sz="700">
                <a:solidFill>
                  <a:srgbClr val="666666"/>
                </a:solidFill>
                <a:latin typeface="Lato"/>
                <a:ea typeface="Lato"/>
                <a:cs typeface="Lato"/>
                <a:sym typeface="Lato"/>
              </a:endParaRPr>
            </a:p>
          </p:txBody>
        </p:sp>
        <p:sp>
          <p:nvSpPr>
            <p:cNvPr id="248" name="Google Shape;248;p24"/>
            <p:cNvSpPr txBox="1"/>
            <p:nvPr/>
          </p:nvSpPr>
          <p:spPr>
            <a:xfrm>
              <a:off x="409269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249" name="Google Shape;249;p24"/>
            <p:cNvSpPr txBox="1"/>
            <p:nvPr/>
          </p:nvSpPr>
          <p:spPr>
            <a:xfrm>
              <a:off x="469872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250" name="Google Shape;250;p24"/>
            <p:cNvSpPr txBox="1"/>
            <p:nvPr/>
          </p:nvSpPr>
          <p:spPr>
            <a:xfrm>
              <a:off x="5300952"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endParaRPr sz="700">
                <a:solidFill>
                  <a:srgbClr val="666666"/>
                </a:solidFill>
                <a:latin typeface="Lato"/>
                <a:ea typeface="Lato"/>
                <a:cs typeface="Lato"/>
                <a:sym typeface="Lato"/>
              </a:endParaRPr>
            </a:p>
          </p:txBody>
        </p:sp>
        <p:sp>
          <p:nvSpPr>
            <p:cNvPr id="251" name="Google Shape;251;p24"/>
            <p:cNvSpPr txBox="1"/>
            <p:nvPr/>
          </p:nvSpPr>
          <p:spPr>
            <a:xfrm>
              <a:off x="590833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endParaRPr sz="700">
                <a:solidFill>
                  <a:srgbClr val="666666"/>
                </a:solidFill>
                <a:latin typeface="Lato"/>
                <a:ea typeface="Lato"/>
                <a:cs typeface="Lato"/>
                <a:sym typeface="Lato"/>
              </a:endParaRPr>
            </a:p>
          </p:txBody>
        </p:sp>
        <p:sp>
          <p:nvSpPr>
            <p:cNvPr id="252" name="Google Shape;252;p24"/>
            <p:cNvSpPr txBox="1"/>
            <p:nvPr/>
          </p:nvSpPr>
          <p:spPr>
            <a:xfrm>
              <a:off x="651247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endParaRPr sz="700">
                <a:solidFill>
                  <a:srgbClr val="666666"/>
                </a:solidFill>
                <a:latin typeface="Lato"/>
                <a:ea typeface="Lato"/>
                <a:cs typeface="Lato"/>
                <a:sym typeface="Lato"/>
              </a:endParaRPr>
            </a:p>
          </p:txBody>
        </p:sp>
        <p:sp>
          <p:nvSpPr>
            <p:cNvPr id="253" name="Google Shape;253;p24"/>
            <p:cNvSpPr txBox="1"/>
            <p:nvPr/>
          </p:nvSpPr>
          <p:spPr>
            <a:xfrm>
              <a:off x="7120044"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254" name="Google Shape;254;p24"/>
            <p:cNvSpPr txBox="1"/>
            <p:nvPr/>
          </p:nvSpPr>
          <p:spPr>
            <a:xfrm>
              <a:off x="772271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endParaRPr sz="700">
                <a:solidFill>
                  <a:srgbClr val="666666"/>
                </a:solidFill>
                <a:latin typeface="Lato"/>
                <a:ea typeface="Lato"/>
                <a:cs typeface="Lato"/>
                <a:sym typeface="Lato"/>
              </a:endParaRPr>
            </a:p>
          </p:txBody>
        </p:sp>
        <p:sp>
          <p:nvSpPr>
            <p:cNvPr id="255" name="Google Shape;255;p24"/>
            <p:cNvSpPr txBox="1"/>
            <p:nvPr/>
          </p:nvSpPr>
          <p:spPr>
            <a:xfrm>
              <a:off x="634436" y="428089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56" name="Google Shape;256;p24"/>
            <p:cNvSpPr txBox="1"/>
            <p:nvPr/>
          </p:nvSpPr>
          <p:spPr>
            <a:xfrm>
              <a:off x="634436" y="393414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57" name="Google Shape;257;p24"/>
            <p:cNvSpPr txBox="1"/>
            <p:nvPr/>
          </p:nvSpPr>
          <p:spPr>
            <a:xfrm>
              <a:off x="634436" y="3590088"/>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58" name="Google Shape;258;p24"/>
            <p:cNvSpPr txBox="1"/>
            <p:nvPr/>
          </p:nvSpPr>
          <p:spPr>
            <a:xfrm>
              <a:off x="634436" y="3246037"/>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59" name="Google Shape;259;p24"/>
            <p:cNvSpPr txBox="1"/>
            <p:nvPr/>
          </p:nvSpPr>
          <p:spPr>
            <a:xfrm>
              <a:off x="634436" y="2904684"/>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60" name="Google Shape;260;p24"/>
            <p:cNvSpPr txBox="1"/>
            <p:nvPr/>
          </p:nvSpPr>
          <p:spPr>
            <a:xfrm>
              <a:off x="507401" y="2561203"/>
              <a:ext cx="4707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61" name="Google Shape;261;p24"/>
            <p:cNvSpPr/>
            <p:nvPr/>
          </p:nvSpPr>
          <p:spPr>
            <a:xfrm rot="-5400000">
              <a:off x="1459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rot="-5400000">
              <a:off x="1232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rot="-5400000">
              <a:off x="848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rot="-5400000">
              <a:off x="621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rot="-5400000">
              <a:off x="3263182"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rot="-5400000">
              <a:off x="3036207"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rot="-5400000">
              <a:off x="266413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rot="-5400000">
              <a:off x="243716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rot="-5400000">
              <a:off x="205933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rot="-5400000">
              <a:off x="183236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rot="-5400000">
              <a:off x="6290680"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rot="-5400000">
              <a:off x="6063705"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rot="-5400000">
              <a:off x="68987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rot="-5400000">
              <a:off x="66718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rot="-5400000">
              <a:off x="750062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rot="-5400000">
              <a:off x="727365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rot="-5400000">
              <a:off x="387177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rot="-5400000">
              <a:off x="364480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rot="-5400000">
              <a:off x="4477176"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rot="-5400000">
              <a:off x="4250201"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rot="-5400000">
              <a:off x="507987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rot="-5400000">
              <a:off x="485290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rot="-5400000">
              <a:off x="56852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54583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24"/>
            <p:cNvGrpSpPr/>
            <p:nvPr/>
          </p:nvGrpSpPr>
          <p:grpSpPr>
            <a:xfrm>
              <a:off x="3958087" y="4513371"/>
              <a:ext cx="1222696" cy="251700"/>
              <a:chOff x="3996676" y="4556904"/>
              <a:chExt cx="1222696" cy="251700"/>
            </a:xfrm>
          </p:grpSpPr>
          <p:sp>
            <p:nvSpPr>
              <p:cNvPr id="286" name="Google Shape;286;p24"/>
              <p:cNvSpPr/>
              <p:nvPr/>
            </p:nvSpPr>
            <p:spPr>
              <a:xfrm>
                <a:off x="3996676" y="4670225"/>
                <a:ext cx="60300" cy="6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txBox="1"/>
              <p:nvPr/>
            </p:nvSpPr>
            <p:spPr>
              <a:xfrm>
                <a:off x="4004722" y="4556904"/>
                <a:ext cx="5652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endParaRPr sz="700">
                  <a:solidFill>
                    <a:srgbClr val="000000"/>
                  </a:solidFill>
                  <a:latin typeface="Lato"/>
                  <a:ea typeface="Lato"/>
                  <a:cs typeface="Lato"/>
                  <a:sym typeface="Lato"/>
                </a:endParaRPr>
              </a:p>
            </p:txBody>
          </p:sp>
          <p:sp>
            <p:nvSpPr>
              <p:cNvPr id="288" name="Google Shape;288;p24"/>
              <p:cNvSpPr/>
              <p:nvPr/>
            </p:nvSpPr>
            <p:spPr>
              <a:xfrm>
                <a:off x="4646126" y="4670225"/>
                <a:ext cx="60300" cy="6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txBox="1"/>
              <p:nvPr/>
            </p:nvSpPr>
            <p:spPr>
              <a:xfrm>
                <a:off x="4654172" y="4556904"/>
                <a:ext cx="5652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endParaRPr sz="700">
                  <a:solidFill>
                    <a:srgbClr val="000000"/>
                  </a:solidFill>
                  <a:latin typeface="Lato"/>
                  <a:ea typeface="Lato"/>
                  <a:cs typeface="Lato"/>
                  <a:sym typeface="Lato"/>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382B0-8276-7FBD-580C-2914C0152E6B}"/>
              </a:ext>
            </a:extLst>
          </p:cNvPr>
          <p:cNvSpPr>
            <a:spLocks noGrp="1"/>
          </p:cNvSpPr>
          <p:nvPr>
            <p:ph type="title"/>
          </p:nvPr>
        </p:nvSpPr>
        <p:spPr>
          <a:xfrm>
            <a:off x="730000" y="1318650"/>
            <a:ext cx="7217102" cy="1381500"/>
          </a:xfrm>
        </p:spPr>
        <p:txBody>
          <a:bodyPr/>
          <a:lstStyle/>
          <a:p>
            <a:r>
              <a:rPr lang="en-US" b="1" i="0" dirty="0">
                <a:solidFill>
                  <a:srgbClr val="000000"/>
                </a:solidFill>
                <a:effectLst/>
                <a:latin typeface="book antiqua" panose="02040602050305030304" pitchFamily="18" charset="0"/>
              </a:rPr>
              <a:t>Easy actions you can take to reduce air   pollution:</a:t>
            </a:r>
            <a:br>
              <a:rPr lang="en-US" b="1" i="0" dirty="0">
                <a:solidFill>
                  <a:srgbClr val="212529"/>
                </a:solidFill>
                <a:effectLst/>
                <a:latin typeface="Roboto" panose="02000000000000000000" pitchFamily="2" charset="0"/>
              </a:rPr>
            </a:br>
            <a:endParaRPr lang="en-IN" dirty="0"/>
          </a:p>
        </p:txBody>
      </p:sp>
      <p:sp>
        <p:nvSpPr>
          <p:cNvPr id="3" name="Text Placeholder 2">
            <a:extLst>
              <a:ext uri="{FF2B5EF4-FFF2-40B4-BE49-F238E27FC236}">
                <a16:creationId xmlns:a16="http://schemas.microsoft.com/office/drawing/2014/main" id="{A01958C3-23FB-47C0-87DD-B6E528891B83}"/>
              </a:ext>
            </a:extLst>
          </p:cNvPr>
          <p:cNvSpPr>
            <a:spLocks noGrp="1"/>
          </p:cNvSpPr>
          <p:nvPr>
            <p:ph type="body" idx="1"/>
          </p:nvPr>
        </p:nvSpPr>
        <p:spPr>
          <a:xfrm>
            <a:off x="721224" y="2304585"/>
            <a:ext cx="7924687" cy="2423532"/>
          </a:xfrm>
        </p:spPr>
        <p:txBody>
          <a:bodyPr/>
          <a:lstStyle/>
          <a:p>
            <a:pPr>
              <a:lnSpc>
                <a:spcPct val="200000"/>
              </a:lnSpc>
            </a:pPr>
            <a:r>
              <a:rPr lang="en-US" b="1" i="0" dirty="0">
                <a:solidFill>
                  <a:srgbClr val="000000"/>
                </a:solidFill>
                <a:effectLst/>
                <a:latin typeface="Aptos" panose="020B0004020202020204" pitchFamily="34" charset="0"/>
              </a:rPr>
              <a:t>1. Walk or ride a bike whenever possible</a:t>
            </a:r>
            <a:endParaRPr lang="en-US" b="1" i="0" dirty="0">
              <a:solidFill>
                <a:srgbClr val="212529"/>
              </a:solidFill>
              <a:effectLst/>
              <a:latin typeface="Aptos" panose="020B0004020202020204" pitchFamily="34" charset="0"/>
            </a:endParaRPr>
          </a:p>
          <a:p>
            <a:pPr>
              <a:lnSpc>
                <a:spcPct val="200000"/>
              </a:lnSpc>
            </a:pPr>
            <a:r>
              <a:rPr lang="en-US" b="1" i="0" dirty="0">
                <a:solidFill>
                  <a:srgbClr val="000000"/>
                </a:solidFill>
                <a:effectLst/>
                <a:latin typeface="Aptos" panose="020B0004020202020204" pitchFamily="34" charset="0"/>
              </a:rPr>
              <a:t>Turn off the lights when you leave a room</a:t>
            </a:r>
            <a:endParaRPr lang="en-US" b="1" i="0" dirty="0">
              <a:solidFill>
                <a:srgbClr val="212529"/>
              </a:solidFill>
              <a:effectLst/>
              <a:latin typeface="Aptos" panose="020B0004020202020204" pitchFamily="34" charset="0"/>
            </a:endParaRPr>
          </a:p>
          <a:p>
            <a:pPr>
              <a:lnSpc>
                <a:spcPct val="200000"/>
              </a:lnSpc>
            </a:pPr>
            <a:r>
              <a:rPr lang="en-IN" b="1" i="0" dirty="0">
                <a:solidFill>
                  <a:srgbClr val="000000"/>
                </a:solidFill>
                <a:effectLst/>
                <a:latin typeface="Aptos" panose="020B0004020202020204" pitchFamily="34" charset="0"/>
              </a:rPr>
              <a:t>Do a home audit</a:t>
            </a:r>
            <a:endParaRPr lang="en-IN" b="1" i="0" dirty="0">
              <a:solidFill>
                <a:srgbClr val="212529"/>
              </a:solidFill>
              <a:effectLst/>
              <a:latin typeface="Aptos" panose="020B0004020202020204" pitchFamily="34" charset="0"/>
            </a:endParaRPr>
          </a:p>
          <a:p>
            <a:pPr>
              <a:lnSpc>
                <a:spcPct val="200000"/>
              </a:lnSpc>
            </a:pPr>
            <a:r>
              <a:rPr lang="en-IN" b="1" i="0" dirty="0">
                <a:solidFill>
                  <a:srgbClr val="000000"/>
                </a:solidFill>
                <a:effectLst/>
                <a:latin typeface="Aptos" panose="020B0004020202020204" pitchFamily="34" charset="0"/>
              </a:rPr>
              <a:t>Recycle and reuse items</a:t>
            </a:r>
          </a:p>
          <a:p>
            <a:pPr>
              <a:lnSpc>
                <a:spcPct val="200000"/>
              </a:lnSpc>
            </a:pPr>
            <a:r>
              <a:rPr lang="en-IN" b="1" i="0" dirty="0">
                <a:solidFill>
                  <a:srgbClr val="000000"/>
                </a:solidFill>
                <a:effectLst/>
                <a:latin typeface="Aptos" panose="020B0004020202020204" pitchFamily="34" charset="0"/>
              </a:rPr>
              <a:t> Consistently practice tree planting</a:t>
            </a:r>
            <a:endParaRPr lang="en-IN" b="1" i="0" dirty="0">
              <a:solidFill>
                <a:srgbClr val="212529"/>
              </a:solidFill>
              <a:effectLst/>
              <a:latin typeface="Aptos" panose="020B0004020202020204" pitchFamily="34" charset="0"/>
            </a:endParaRPr>
          </a:p>
          <a:p>
            <a:endParaRPr lang="en-IN" b="1" i="0" dirty="0">
              <a:solidFill>
                <a:srgbClr val="212529"/>
              </a:solidFill>
              <a:effectLst/>
              <a:latin typeface="Aptos" panose="020B0004020202020204" pitchFamily="34" charset="0"/>
            </a:endParaRPr>
          </a:p>
          <a:p>
            <a:endParaRPr lang="en-IN" dirty="0">
              <a:latin typeface="Aptos" panose="020B0004020202020204" pitchFamily="34" charset="0"/>
            </a:endParaRPr>
          </a:p>
        </p:txBody>
      </p:sp>
    </p:spTree>
    <p:extLst>
      <p:ext uri="{BB962C8B-B14F-4D97-AF65-F5344CB8AC3E}">
        <p14:creationId xmlns:p14="http://schemas.microsoft.com/office/powerpoint/2010/main" val="3691418046"/>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772</TotalTime>
  <Words>753</Words>
  <Application>Microsoft Office PowerPoint</Application>
  <PresentationFormat>On-screen Show (16:9)</PresentationFormat>
  <Paragraphs>74</Paragraphs>
  <Slides>14</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Raleway</vt:lpstr>
      <vt:lpstr>Roboto Mono</vt:lpstr>
      <vt:lpstr>Lato</vt:lpstr>
      <vt:lpstr>Arial</vt:lpstr>
      <vt:lpstr>Aptos</vt:lpstr>
      <vt:lpstr>book antiqua</vt:lpstr>
      <vt:lpstr>Roboto</vt:lpstr>
      <vt:lpstr>Streamline</vt:lpstr>
      <vt:lpstr>AIR QUALITY INDEX </vt:lpstr>
      <vt:lpstr>Overview</vt:lpstr>
      <vt:lpstr>PowerPoint Presentation</vt:lpstr>
      <vt:lpstr>IMPORT LIBRARAY</vt:lpstr>
      <vt:lpstr>PowerPoint Presentation</vt:lpstr>
      <vt:lpstr>Understanding the condition</vt:lpstr>
      <vt:lpstr>PowerPoint Presentation</vt:lpstr>
      <vt:lpstr>Trend analysis</vt:lpstr>
      <vt:lpstr>Easy actions you can take to reduce air   pollution: </vt:lpstr>
      <vt:lpstr>PowerPoint Presentation</vt:lpstr>
      <vt:lpstr>PowerPoint Presentation</vt:lpstr>
      <vt:lpstr>CONCLUSION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QUALITY INDEX </dc:title>
  <cp:lastModifiedBy>Ajay V</cp:lastModifiedBy>
  <cp:revision>5</cp:revision>
  <dcterms:modified xsi:type="dcterms:W3CDTF">2023-10-20T16:53:07Z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2023-10-20T02:49:15Z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3d319411-4786-4e1a-b6b0-5478d8e1ee82</vt:lpwstr>
  </property>
  <property fmtid="{D5CDD505-2E9C-101B-9397-08002B2CF9AE}" pid="7" name="MSIP_Label_defa4170-0d19-0005-0004-bc88714345d2_ActionId">
    <vt:lpwstr>d9baeb39-ca02-492c-a84c-0ab855f08652</vt:lpwstr>
  </property>
  <property fmtid="{D5CDD505-2E9C-101B-9397-08002B2CF9AE}" pid="8" name="MSIP_Label_defa4170-0d19-0005-0004-bc88714345d2_ContentBits">
    <vt:lpwstr>0</vt:lpwstr>
  </property>
</Properties>
</file>

<file path=docProps/thumbnail.jpeg>
</file>